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66" r:id="rId3"/>
    <p:sldId id="271" r:id="rId4"/>
    <p:sldId id="269" r:id="rId5"/>
    <p:sldId id="272" r:id="rId6"/>
    <p:sldId id="268" r:id="rId7"/>
    <p:sldId id="257" r:id="rId8"/>
    <p:sldId id="273" r:id="rId9"/>
    <p:sldId id="258" r:id="rId10"/>
    <p:sldId id="274" r:id="rId11"/>
    <p:sldId id="277" r:id="rId12"/>
    <p:sldId id="260" r:id="rId13"/>
    <p:sldId id="276" r:id="rId14"/>
    <p:sldId id="261" r:id="rId15"/>
    <p:sldId id="262" r:id="rId16"/>
    <p:sldId id="270" r:id="rId17"/>
    <p:sldId id="275" r:id="rId18"/>
    <p:sldId id="27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5CD095-9696-4833-8F0D-7B2B89BEC586}" type="datetimeFigureOut">
              <a:rPr lang="en-US"/>
              <a:pPr>
                <a:defRPr/>
              </a:pPr>
              <a:t>7/18/2011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1B68F3-7FC6-4B91-A31B-DF655543E79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A83270-FC94-4ACF-B49D-E966F1B5872B}" type="datetimeFigureOut">
              <a:rPr lang="en-US"/>
              <a:pPr>
                <a:defRPr/>
              </a:pPr>
              <a:t>7/18/2011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58B504-838A-40BD-B1E8-DCB274AF2FF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F70B22-6638-48D4-B79A-A67C377AEDE6}" type="datetimeFigureOut">
              <a:rPr lang="en-US"/>
              <a:pPr>
                <a:defRPr/>
              </a:pPr>
              <a:t>7/18/2011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E1E5C8-EE8D-4FD9-B0C4-D844C26E7F8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694250-88F6-43B3-9BB7-F9B7AD812CE1}" type="datetimeFigureOut">
              <a:rPr lang="en-US"/>
              <a:pPr>
                <a:defRPr/>
              </a:pPr>
              <a:t>7/18/2011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DABC75-90D9-4ACB-BA31-193A8BC1F21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DC72A33-4C28-4E03-A238-528EAFE0CFC7}" type="datetimeFigureOut">
              <a:rPr lang="en-US"/>
              <a:pPr>
                <a:defRPr/>
              </a:pPr>
              <a:t>7/18/2011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FFA152-B87B-4472-9983-9711D434FC3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946362-2A28-4EAB-851B-5E6E5B3AB17A}" type="datetimeFigureOut">
              <a:rPr lang="en-US"/>
              <a:pPr>
                <a:defRPr/>
              </a:pPr>
              <a:t>7/18/2011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0FFF77-CCE5-41B8-B440-F5D29E0C792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620E0BC-FAE4-43D8-984B-630CF4B4B048}" type="datetimeFigureOut">
              <a:rPr lang="en-US"/>
              <a:pPr>
                <a:defRPr/>
              </a:pPr>
              <a:t>7/18/2011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CF5ED8-1C64-43F0-8384-D8C65F6959B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9AFEE20-2664-491B-8E6F-14727C1F5B37}" type="datetimeFigureOut">
              <a:rPr lang="en-US"/>
              <a:pPr>
                <a:defRPr/>
              </a:pPr>
              <a:t>7/18/2011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B8DF312-7165-4DFB-9127-46AE4CBE25C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C61E71-57D8-4275-AB6B-4415DB4B5D6A}" type="datetimeFigureOut">
              <a:rPr lang="en-US"/>
              <a:pPr>
                <a:defRPr/>
              </a:pPr>
              <a:t>7/18/2011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92437F9-AFA9-4732-86F0-302E9C10F77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EC97C4-CE8A-4C59-A3DA-4573C542AE8A}" type="datetimeFigureOut">
              <a:rPr lang="en-US"/>
              <a:pPr>
                <a:defRPr/>
              </a:pPr>
              <a:t>7/18/2011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B04134-143D-43E7-BEEB-06E2838A262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D7C013-94D2-4618-A579-733E95C1E90B}" type="datetimeFigureOut">
              <a:rPr lang="en-US"/>
              <a:pPr>
                <a:defRPr/>
              </a:pPr>
              <a:t>7/18/2011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495F63-AC2F-45D0-8987-E078D39F4E5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38529EC-39B4-4CBA-961D-10586E235AEB}" type="datetimeFigureOut">
              <a:rPr lang="en-US"/>
              <a:pPr>
                <a:defRPr/>
              </a:pPr>
              <a:t>7/18/2011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D009BA0-5146-4C31-A03D-3EE458A405A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piritsofthewestcoast.com/product/king-of-the-undersea-world-mask"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spiritsofthewestcoast.com/product/grouse-mask" TargetMode="External"/><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piritsofthewestcoast.com/product/kwagiulth_moon_mask_with_killer_whales"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piritsofthewestcoast.com/product/ancestral_mask" TargetMode="Externa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piritsofthewestcoast.com/product/chief_of_the_undersea_people" TargetMode="External"/><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smtClean="0"/>
              <a:t>Masks </a:t>
            </a:r>
          </a:p>
        </p:txBody>
      </p:sp>
      <p:sp>
        <p:nvSpPr>
          <p:cNvPr id="3" name="Subtitle 2"/>
          <p:cNvSpPr>
            <a:spLocks noGrp="1"/>
          </p:cNvSpPr>
          <p:nvPr>
            <p:ph type="subTitle" idx="1"/>
          </p:nvPr>
        </p:nvSpPr>
        <p:spPr/>
        <p:txBody>
          <a:bodyPr>
            <a:noAutofit/>
          </a:bodyPr>
          <a:lstStyle/>
          <a:p>
            <a:r>
              <a:rPr lang="en-US" sz="4000" i="1" smtClean="0">
                <a:solidFill>
                  <a:srgbClr val="898989"/>
                </a:solidFill>
              </a:rPr>
              <a:t>Artifacts of a fading but not forgotten civilizations.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2"/>
          <p:cNvSpPr>
            <a:spLocks noGrp="1"/>
          </p:cNvSpPr>
          <p:nvPr>
            <p:ph type="title"/>
          </p:nvPr>
        </p:nvSpPr>
        <p:spPr/>
        <p:txBody>
          <a:bodyPr/>
          <a:lstStyle/>
          <a:p>
            <a:r>
              <a:rPr lang="en-US" smtClean="0"/>
              <a:t>Meaning of mask</a:t>
            </a:r>
          </a:p>
        </p:txBody>
      </p:sp>
      <p:sp>
        <p:nvSpPr>
          <p:cNvPr id="4" name="Content Placeholder 3"/>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err="1" smtClean="0"/>
              <a:t>Komokwa</a:t>
            </a:r>
            <a:r>
              <a:rPr lang="en-US" dirty="0" smtClean="0"/>
              <a:t> means “Wealthy One” and is the mythical King of the Supernatural Undersea World. He is also called the Copper Maker.</a:t>
            </a:r>
          </a:p>
          <a:p>
            <a:pPr fontAlgn="auto">
              <a:spcAft>
                <a:spcPts val="0"/>
              </a:spcAft>
              <a:buFont typeface="Arial" pitchFamily="34" charset="0"/>
              <a:buChar char="•"/>
              <a:defRPr/>
            </a:pPr>
            <a:r>
              <a:rPr lang="en-US" dirty="0" smtClean="0"/>
              <a:t>The King or Guardian of the Sea is a very powerful and wealthy ruler who lives in a great House made of copper under the sea, filled with food and treasures. It is said that he is the master and protector of the seals and has live sea lions as house posts that guard the entrance.</a:t>
            </a:r>
          </a:p>
          <a:p>
            <a:pPr fontAlgn="auto">
              <a:spcAft>
                <a:spcPts val="0"/>
              </a:spcAft>
              <a:buFont typeface="Arial" pitchFamily="34" charset="0"/>
              <a:buChar char="•"/>
              <a:defRPr/>
            </a:pPr>
            <a:r>
              <a:rPr lang="en-US" dirty="0" smtClean="0"/>
              <a:t>As the King of the Undersea World many of the sea creators like octopods, killer whales, loons, seals, sea lions, and </a:t>
            </a:r>
            <a:r>
              <a:rPr lang="en-US" dirty="0" err="1" smtClean="0"/>
              <a:t>sculpins</a:t>
            </a:r>
            <a:r>
              <a:rPr lang="en-US" dirty="0" smtClean="0"/>
              <a:t> are closely associated with him. You will very often find representations of these creators attached to the image of </a:t>
            </a:r>
            <a:r>
              <a:rPr lang="en-US" dirty="0" err="1" smtClean="0"/>
              <a:t>Komokwa</a:t>
            </a:r>
            <a:r>
              <a:rPr lang="en-US" dirty="0" smtClean="0"/>
              <a:t>.</a:t>
            </a:r>
          </a:p>
          <a:p>
            <a:pPr fontAlgn="auto">
              <a:spcAft>
                <a:spcPts val="0"/>
              </a:spcAft>
              <a:buFont typeface="Arial" pitchFamily="34" charset="0"/>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b="1" smtClean="0"/>
              <a:t>The Orca or Killer Whale</a:t>
            </a:r>
            <a:endParaRPr lang="en-US" smtClean="0"/>
          </a:p>
        </p:txBody>
      </p:sp>
      <p:pic>
        <p:nvPicPr>
          <p:cNvPr id="23554" name="Picture 2" descr="C:\Users\Toscano\Desktop\db_file_img_4030_210x210.jpg"/>
          <p:cNvPicPr>
            <a:picLocks noGrp="1" noChangeAspect="1" noChangeArrowheads="1"/>
          </p:cNvPicPr>
          <p:nvPr>
            <p:ph idx="1"/>
          </p:nvPr>
        </p:nvPicPr>
        <p:blipFill>
          <a:blip r:embed="rId2"/>
          <a:srcRect/>
          <a:stretch>
            <a:fillRect/>
          </a:stretch>
        </p:blipFill>
        <p:spPr>
          <a:xfrm>
            <a:off x="2362200" y="1905000"/>
            <a:ext cx="3962400" cy="4191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p:txBody>
          <a:bodyPr/>
          <a:lstStyle/>
          <a:p>
            <a:r>
              <a:rPr lang="en-US" smtClean="0"/>
              <a:t>Meaning of mask</a:t>
            </a:r>
          </a:p>
        </p:txBody>
      </p:sp>
      <p:sp>
        <p:nvSpPr>
          <p:cNvPr id="5" name="Content Placeholder 4"/>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The Native Symbol Orca or Killer Whales symbolizes family, romance, longevity, harmony, travel, community and protection. He is said to protect those who travel away from home, and lead them back when the time comes. The Killer Whales live like wolves, mate for life and raise each child with care. They also travel in large groups of families, working together to protect all members of their pod.</a:t>
            </a:r>
          </a:p>
          <a:p>
            <a:pPr fontAlgn="auto">
              <a:spcAft>
                <a:spcPts val="0"/>
              </a:spcAft>
              <a:buFont typeface="Arial" pitchFamily="34" charset="0"/>
              <a:buChar char="•"/>
              <a:defRPr/>
            </a:pPr>
            <a:r>
              <a:rPr lang="en-US" dirty="0" smtClean="0"/>
              <a:t>Known as the “Lord of the Ocean” the Killer whale is said to be the guardian of the ocean, with seals as his slaves and dolphins as his warriors. It is believed that Killer Whales are closely related to humans, and it is said that when a human drowns the human is taken down by Killer Whales into their deep villages and transformed into a Killer Whale. Some tribes believe that the Killer Whale will purposefully take down whole canoes to come closer to their loved ones.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When a Killer Whale is seen of shore he is believed to be a deceased human or chief trying to communicate with loved ones. Some tribes believe that Orcas are reincarnations of their former chiefs lost at sea. Some people tell the following story on how the white markings appeared on the Killer Whale. As a legend describes, a Killer Whale fell in love with an Osprey. The Killer Whale was so in love that he would jump out of the water and into the air, to be closer to the Osprey. The Osprey would respond by flying lower to meet the whale. They had a child together and the child was born black like the Whale with white markings from the Osprey.</a:t>
            </a:r>
          </a:p>
          <a:p>
            <a:pPr fontAlgn="auto">
              <a:spcAft>
                <a:spcPts val="0"/>
              </a:spcAft>
              <a:buFont typeface="Arial" pitchFamily="34" charset="0"/>
              <a:buChar cha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C:\Users\Toscano\Desktop\db_file_img_2611_210x210.jpg"/>
          <p:cNvPicPr>
            <a:picLocks noChangeAspect="1" noChangeArrowheads="1"/>
          </p:cNvPicPr>
          <p:nvPr/>
        </p:nvPicPr>
        <p:blipFill>
          <a:blip r:embed="rId2"/>
          <a:srcRect/>
          <a:stretch>
            <a:fillRect/>
          </a:stretch>
        </p:blipFill>
        <p:spPr bwMode="auto">
          <a:xfrm>
            <a:off x="1981200" y="1905000"/>
            <a:ext cx="5410200" cy="4419600"/>
          </a:xfrm>
          <a:prstGeom prst="rect">
            <a:avLst/>
          </a:prstGeom>
          <a:noFill/>
          <a:ln w="9525">
            <a:noFill/>
            <a:miter lim="800000"/>
            <a:headEnd/>
            <a:tailEnd/>
          </a:ln>
        </p:spPr>
      </p:pic>
      <p:sp>
        <p:nvSpPr>
          <p:cNvPr id="26626" name="Title 2"/>
          <p:cNvSpPr>
            <a:spLocks noGrp="1"/>
          </p:cNvSpPr>
          <p:nvPr>
            <p:ph type="title"/>
          </p:nvPr>
        </p:nvSpPr>
        <p:spPr/>
        <p:txBody>
          <a:bodyPr/>
          <a:lstStyle/>
          <a:p>
            <a:r>
              <a:rPr lang="en-US" b="1" smtClean="0">
                <a:hlinkClick r:id="rId3" action="ppaction://hlinkfile"/>
              </a:rPr>
              <a:t>King of the Undersea World Mask</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C:\Users\Toscano\Desktop\db_file_img_3242_210x210.jpg"/>
          <p:cNvPicPr>
            <a:picLocks noChangeAspect="1" noChangeArrowheads="1"/>
          </p:cNvPicPr>
          <p:nvPr/>
        </p:nvPicPr>
        <p:blipFill>
          <a:blip r:embed="rId2"/>
          <a:srcRect/>
          <a:stretch>
            <a:fillRect/>
          </a:stretch>
        </p:blipFill>
        <p:spPr bwMode="auto">
          <a:xfrm>
            <a:off x="1981200" y="2362200"/>
            <a:ext cx="5181600" cy="3886200"/>
          </a:xfrm>
          <a:prstGeom prst="rect">
            <a:avLst/>
          </a:prstGeom>
          <a:noFill/>
          <a:ln w="9525">
            <a:noFill/>
            <a:miter lim="800000"/>
            <a:headEnd/>
            <a:tailEnd/>
          </a:ln>
        </p:spPr>
      </p:pic>
      <p:sp>
        <p:nvSpPr>
          <p:cNvPr id="27650" name="Title 2"/>
          <p:cNvSpPr>
            <a:spLocks noGrp="1"/>
          </p:cNvSpPr>
          <p:nvPr>
            <p:ph type="title"/>
          </p:nvPr>
        </p:nvSpPr>
        <p:spPr/>
        <p:txBody>
          <a:bodyPr/>
          <a:lstStyle/>
          <a:p>
            <a:r>
              <a:rPr lang="en-US" b="1" smtClean="0">
                <a:hlinkClick r:id="rId3" action="ppaction://hlinkfile"/>
              </a:rPr>
              <a:t>Grouse Mask</a:t>
            </a: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b="1" smtClean="0"/>
              <a:t>Kwaguilth Merman Mask</a:t>
            </a:r>
            <a:endParaRPr lang="en-US" smtClean="0"/>
          </a:p>
        </p:txBody>
      </p:sp>
      <p:pic>
        <p:nvPicPr>
          <p:cNvPr id="28674" name="Picture 2" descr="C:\Users\Toscano\Desktop\db_file_img_3878_210x210.jpg"/>
          <p:cNvPicPr>
            <a:picLocks noChangeAspect="1" noChangeArrowheads="1"/>
          </p:cNvPicPr>
          <p:nvPr/>
        </p:nvPicPr>
        <p:blipFill>
          <a:blip r:embed="rId2"/>
          <a:srcRect/>
          <a:stretch>
            <a:fillRect/>
          </a:stretch>
        </p:blipFill>
        <p:spPr bwMode="auto">
          <a:xfrm>
            <a:off x="2057400" y="1981200"/>
            <a:ext cx="4648200" cy="3505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2"/>
          <p:cNvSpPr>
            <a:spLocks noGrp="1"/>
          </p:cNvSpPr>
          <p:nvPr>
            <p:ph type="title"/>
          </p:nvPr>
        </p:nvSpPr>
        <p:spPr/>
        <p:txBody>
          <a:bodyPr/>
          <a:lstStyle/>
          <a:p>
            <a:r>
              <a:rPr lang="en-US" smtClean="0"/>
              <a:t>Meaning of mask</a:t>
            </a:r>
          </a:p>
        </p:txBody>
      </p:sp>
      <p:sp>
        <p:nvSpPr>
          <p:cNvPr id="29698" name="Content Placeholder 3"/>
          <p:cNvSpPr>
            <a:spLocks noGrp="1"/>
          </p:cNvSpPr>
          <p:nvPr>
            <p:ph idx="1"/>
          </p:nvPr>
        </p:nvSpPr>
        <p:spPr/>
        <p:txBody>
          <a:bodyPr/>
          <a:lstStyle/>
          <a:p>
            <a:r>
              <a:rPr lang="en-US" smtClean="0"/>
              <a:t>In Kwaguilth Mythology the Merman is an undersea spirit in human form.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endParaRPr lang="en-US" smtClean="0"/>
          </a:p>
        </p:txBody>
      </p:sp>
      <p:sp>
        <p:nvSpPr>
          <p:cNvPr id="30722" name="Content Placeholder 2"/>
          <p:cNvSpPr>
            <a:spLocks noGrp="1"/>
          </p:cNvSpPr>
          <p:nvPr>
            <p:ph idx="1"/>
          </p:nvPr>
        </p:nvSpPr>
        <p:spPr/>
        <p:txBody>
          <a:bodyPr/>
          <a:lstStyle/>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is the meaning behind the mask?</a:t>
            </a:r>
            <a:endParaRPr lang="en-US" dirty="0"/>
          </a:p>
        </p:txBody>
      </p:sp>
      <p:sp>
        <p:nvSpPr>
          <p:cNvPr id="14338" name="Content Placeholder 2"/>
          <p:cNvSpPr>
            <a:spLocks noGrp="1"/>
          </p:cNvSpPr>
          <p:nvPr>
            <p:ph idx="1"/>
          </p:nvPr>
        </p:nvSpPr>
        <p:spPr/>
        <p:txBody>
          <a:bodyPr/>
          <a:lstStyle/>
          <a:p>
            <a:r>
              <a:rPr lang="en-US" smtClean="0"/>
              <a:t>Browse through the gallery of masks in the following slides.</a:t>
            </a:r>
          </a:p>
          <a:p>
            <a:r>
              <a:rPr lang="en-US" smtClean="0"/>
              <a:t>Ask yourself, Do I see a meaning/connection to “something” that gives me insight to this culture’s life?</a:t>
            </a:r>
          </a:p>
          <a:p>
            <a:r>
              <a:rPr lang="en-US" smtClean="0"/>
              <a:t>Read the meaning for each mask on the following slide; there are a couple of masks that do not have a meaning attached.</a:t>
            </a:r>
          </a:p>
          <a:p>
            <a:endParaRPr lang="en-US"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Respond in your journal</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Respond in your journal to 4 masks presented in the gallery.</a:t>
            </a:r>
          </a:p>
          <a:p>
            <a:pPr fontAlgn="auto">
              <a:spcAft>
                <a:spcPts val="0"/>
              </a:spcAft>
              <a:buFont typeface="Arial" pitchFamily="34" charset="0"/>
              <a:buNone/>
              <a:defRPr/>
            </a:pPr>
            <a:endParaRPr lang="en-US" dirty="0" smtClean="0"/>
          </a:p>
          <a:p>
            <a:pPr marL="514350" indent="-514350" fontAlgn="auto">
              <a:spcAft>
                <a:spcPts val="0"/>
              </a:spcAft>
              <a:buFont typeface="+mj-lt"/>
              <a:buAutoNum type="arabicPeriod"/>
              <a:defRPr/>
            </a:pPr>
            <a:r>
              <a:rPr lang="en-US" dirty="0" smtClean="0"/>
              <a:t>Think about the design.</a:t>
            </a:r>
          </a:p>
          <a:p>
            <a:pPr marL="514350" indent="-514350" fontAlgn="auto">
              <a:spcAft>
                <a:spcPts val="0"/>
              </a:spcAft>
              <a:buFont typeface="+mj-lt"/>
              <a:buAutoNum type="arabicPeriod"/>
              <a:defRPr/>
            </a:pPr>
            <a:r>
              <a:rPr lang="en-US" dirty="0" smtClean="0"/>
              <a:t>The colors used.</a:t>
            </a:r>
          </a:p>
          <a:p>
            <a:pPr marL="514350" indent="-514350" fontAlgn="auto">
              <a:spcAft>
                <a:spcPts val="0"/>
              </a:spcAft>
              <a:buFont typeface="+mj-lt"/>
              <a:buAutoNum type="arabicPeriod"/>
              <a:defRPr/>
            </a:pPr>
            <a:r>
              <a:rPr lang="en-US" dirty="0" smtClean="0"/>
              <a:t>The shape of the mask</a:t>
            </a:r>
          </a:p>
          <a:p>
            <a:pPr marL="514350" indent="-514350" fontAlgn="auto">
              <a:spcAft>
                <a:spcPts val="0"/>
              </a:spcAft>
              <a:buFont typeface="+mj-lt"/>
              <a:buAutoNum type="arabicPeriod"/>
              <a:defRPr/>
            </a:pPr>
            <a:r>
              <a:rPr lang="en-US" dirty="0" smtClean="0"/>
              <a:t>Any additional embellishments added to the m ask (hair, beads, ect..).</a:t>
            </a:r>
          </a:p>
          <a:p>
            <a:pPr marL="514350" indent="-514350" fontAlgn="auto">
              <a:spcAft>
                <a:spcPts val="0"/>
              </a:spcAft>
              <a:buFont typeface="+mj-lt"/>
              <a:buAutoNum type="arabicPeriod"/>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Date  your journal and title your page:  What is the meaning behind the mask?</a:t>
            </a:r>
          </a:p>
          <a:p>
            <a:pPr fontAlgn="auto">
              <a:spcAft>
                <a:spcPts val="0"/>
              </a:spcAft>
              <a:buFont typeface="Arial" pitchFamily="34" charset="0"/>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fontAlgn="auto">
              <a:spcAft>
                <a:spcPts val="0"/>
              </a:spcAft>
              <a:defRPr/>
            </a:pPr>
            <a:r>
              <a:rPr lang="en-US" b="1" dirty="0" err="1" smtClean="0">
                <a:solidFill>
                  <a:schemeClr val="tx2"/>
                </a:solidFill>
                <a:hlinkClick r:id="rId2" action="ppaction://hlinkfile"/>
              </a:rPr>
              <a:t>Kwagiulth</a:t>
            </a:r>
            <a:r>
              <a:rPr lang="en-US" b="1" dirty="0" smtClean="0">
                <a:solidFill>
                  <a:schemeClr val="tx2"/>
                </a:solidFill>
                <a:hlinkClick r:id="rId2" action="ppaction://hlinkfile"/>
              </a:rPr>
              <a:t> Moon Mask with Killer Whales</a:t>
            </a:r>
            <a:endParaRPr lang="en-US" dirty="0">
              <a:solidFill>
                <a:schemeClr val="tx2"/>
              </a:solidFill>
            </a:endParaRPr>
          </a:p>
        </p:txBody>
      </p:sp>
      <p:pic>
        <p:nvPicPr>
          <p:cNvPr id="16386" name="Content Placeholder 4" descr="db_file_img_3123_210x210.jpg"/>
          <p:cNvPicPr>
            <a:picLocks noGrp="1" noChangeAspect="1"/>
          </p:cNvPicPr>
          <p:nvPr>
            <p:ph idx="4294967295"/>
          </p:nvPr>
        </p:nvPicPr>
        <p:blipFill>
          <a:blip r:embed="rId3"/>
          <a:srcRect/>
          <a:stretch>
            <a:fillRect/>
          </a:stretch>
        </p:blipFill>
        <p:spPr>
          <a:xfrm>
            <a:off x="1905000" y="1828800"/>
            <a:ext cx="5715000" cy="40386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p:txBody>
          <a:bodyPr/>
          <a:lstStyle/>
          <a:p>
            <a:r>
              <a:rPr lang="en-US" smtClean="0"/>
              <a:t>Meaning of mask</a:t>
            </a:r>
          </a:p>
        </p:txBody>
      </p:sp>
      <p:sp>
        <p:nvSpPr>
          <p:cNvPr id="17410" name="Content Placeholder 4"/>
          <p:cNvSpPr>
            <a:spLocks noGrp="1"/>
          </p:cNvSpPr>
          <p:nvPr>
            <p:ph idx="1"/>
          </p:nvPr>
        </p:nvSpPr>
        <p:spPr/>
        <p:txBody>
          <a:bodyPr/>
          <a:lstStyle/>
          <a:p>
            <a:r>
              <a:rPr lang="en-US" sz="2400" smtClean="0"/>
              <a:t>This type of moon mask is not used in any specific dance during a potlatch, rather it is often used by the artist to tell a story or incorporate the moon with certain totems and mythical creatures. In this mask the moon is combined with the very powerful killer whale, which is a very important Sea creature in Northwest Coast</a:t>
            </a:r>
            <a:r>
              <a:rPr lang="en-US" sz="2400" b="1" smtClean="0"/>
              <a:t> </a:t>
            </a:r>
            <a:r>
              <a:rPr lang="en-US" sz="2400" smtClean="0"/>
              <a:t>Mythology.</a:t>
            </a:r>
            <a:r>
              <a:rPr lang="en-US" sz="2400" b="1" smtClean="0"/>
              <a:t> </a:t>
            </a:r>
            <a:r>
              <a:rPr lang="en-US" sz="2400" smtClean="0"/>
              <a:t>In the spirit world, the killer whale is often associated with powerful ancestors, as well as coppers, the symbol of great wealth. To many Kwagiulth People, great chiefs who have passed away will often transform into killer whales.</a:t>
            </a:r>
            <a:r>
              <a:rPr lang="en-US" sz="2400" b="1" smtClean="0"/>
              <a:t> </a:t>
            </a:r>
            <a:r>
              <a:rPr lang="en-US" sz="2400" smtClean="0"/>
              <a:t>The killer whale is usually identified by a blow hole on top of his head as well as his large dorsal fin and a mouth full of large teeth.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C:\Users\Toscano\Desktop\db_file_img_3848_210x210.jpg"/>
          <p:cNvPicPr>
            <a:picLocks noChangeAspect="1" noChangeArrowheads="1"/>
          </p:cNvPicPr>
          <p:nvPr/>
        </p:nvPicPr>
        <p:blipFill>
          <a:blip r:embed="rId2"/>
          <a:srcRect/>
          <a:stretch>
            <a:fillRect/>
          </a:stretch>
        </p:blipFill>
        <p:spPr bwMode="auto">
          <a:xfrm>
            <a:off x="1600200" y="2209800"/>
            <a:ext cx="5181600" cy="4267200"/>
          </a:xfrm>
          <a:prstGeom prst="rect">
            <a:avLst/>
          </a:prstGeom>
          <a:noFill/>
          <a:ln w="9525">
            <a:noFill/>
            <a:miter lim="800000"/>
            <a:headEnd/>
            <a:tailEnd/>
          </a:ln>
        </p:spPr>
      </p:pic>
      <p:sp>
        <p:nvSpPr>
          <p:cNvPr id="18434" name="Title 2"/>
          <p:cNvSpPr>
            <a:spLocks noGrp="1"/>
          </p:cNvSpPr>
          <p:nvPr>
            <p:ph type="title"/>
          </p:nvPr>
        </p:nvSpPr>
        <p:spPr/>
        <p:txBody>
          <a:bodyPr/>
          <a:lstStyle/>
          <a:p>
            <a:r>
              <a:rPr lang="en-US" b="1" smtClean="0">
                <a:hlinkClick r:id="rId3" action="ppaction://hlinkfile"/>
              </a:rPr>
              <a:t>Ancestral Mask</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Users\Toscano\Desktop\db_file_img_2067_210x210.jpg"/>
          <p:cNvPicPr>
            <a:picLocks noChangeAspect="1" noChangeArrowheads="1"/>
          </p:cNvPicPr>
          <p:nvPr/>
        </p:nvPicPr>
        <p:blipFill>
          <a:blip r:embed="rId2"/>
          <a:srcRect/>
          <a:stretch>
            <a:fillRect/>
          </a:stretch>
        </p:blipFill>
        <p:spPr bwMode="auto">
          <a:xfrm>
            <a:off x="1828800" y="1828800"/>
            <a:ext cx="5410200" cy="4724400"/>
          </a:xfrm>
          <a:prstGeom prst="rect">
            <a:avLst/>
          </a:prstGeom>
          <a:noFill/>
          <a:ln w="9525">
            <a:noFill/>
            <a:miter lim="800000"/>
            <a:headEnd/>
            <a:tailEnd/>
          </a:ln>
        </p:spPr>
      </p:pic>
      <p:sp>
        <p:nvSpPr>
          <p:cNvPr id="19458" name="Title 2"/>
          <p:cNvSpPr>
            <a:spLocks noGrp="1"/>
          </p:cNvSpPr>
          <p:nvPr>
            <p:ph type="title"/>
          </p:nvPr>
        </p:nvSpPr>
        <p:spPr/>
        <p:txBody>
          <a:bodyPr/>
          <a:lstStyle/>
          <a:p>
            <a:r>
              <a:rPr lang="en-US" b="1" smtClean="0"/>
              <a:t>Beaver Mask</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p:txBody>
          <a:bodyPr/>
          <a:lstStyle/>
          <a:p>
            <a:r>
              <a:rPr lang="en-US" smtClean="0"/>
              <a:t>Meaning of mask</a:t>
            </a:r>
          </a:p>
        </p:txBody>
      </p:sp>
      <p:sp>
        <p:nvSpPr>
          <p:cNvPr id="4" name="Content Placeholder 3"/>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The Native Symbol or Totem Beaver: In Native American tradition, the Beaver teaches people to have the ability to be productive in all ways and not to limit their options. He teaches to be persistent and to use available resources. The Beaver helps people to understand the dynamics of team work and to appreciate each individual’s talents and contributions in order to accomplish anything. He is a determined, builder of the mind, body and soul and symbolizes creativity, creation, cooperation, persistence and harmony. The Beaver also is a serious, hard worker and will not quit his job until he is done.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Users\Toscano\Desktop\db_file_img_3933_210x210.jpg"/>
          <p:cNvPicPr>
            <a:picLocks noChangeAspect="1" noChangeArrowheads="1"/>
          </p:cNvPicPr>
          <p:nvPr/>
        </p:nvPicPr>
        <p:blipFill>
          <a:blip r:embed="rId2"/>
          <a:srcRect/>
          <a:stretch>
            <a:fillRect/>
          </a:stretch>
        </p:blipFill>
        <p:spPr bwMode="auto">
          <a:xfrm>
            <a:off x="1981200" y="2286000"/>
            <a:ext cx="5029200" cy="4191000"/>
          </a:xfrm>
          <a:prstGeom prst="rect">
            <a:avLst/>
          </a:prstGeom>
          <a:noFill/>
          <a:ln w="9525">
            <a:noFill/>
            <a:miter lim="800000"/>
            <a:headEnd/>
            <a:tailEnd/>
          </a:ln>
        </p:spPr>
      </p:pic>
      <p:sp>
        <p:nvSpPr>
          <p:cNvPr id="21506" name="Title 2"/>
          <p:cNvSpPr>
            <a:spLocks noGrp="1"/>
          </p:cNvSpPr>
          <p:nvPr>
            <p:ph type="title"/>
          </p:nvPr>
        </p:nvSpPr>
        <p:spPr/>
        <p:txBody>
          <a:bodyPr/>
          <a:lstStyle/>
          <a:p>
            <a:r>
              <a:rPr lang="en-US" b="1" smtClean="0">
                <a:hlinkClick r:id="rId3" action="ppaction://hlinkfile"/>
              </a:rPr>
              <a:t>Chief of the Undersea People</a:t>
            </a:r>
            <a:endParaRPr lang="en-US" smtClean="0"/>
          </a:p>
        </p:txBody>
      </p:sp>
    </p:spTree>
  </p:cSld>
  <p:clrMapOvr>
    <a:masterClrMapping/>
  </p:clrMapOvr>
</p:sld>
</file>

<file path=ppt/theme/theme1.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801</Words>
  <Application>Microsoft Office PowerPoint</Application>
  <PresentationFormat>On-screen Show (4:3)</PresentationFormat>
  <Paragraphs>38</Paragraphs>
  <Slides>18</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18</vt:i4>
      </vt:variant>
    </vt:vector>
  </HeadingPairs>
  <TitlesOfParts>
    <vt:vector size="21" baseType="lpstr">
      <vt:lpstr>Calibri</vt:lpstr>
      <vt:lpstr>Arial</vt:lpstr>
      <vt:lpstr>Office Theme</vt:lpstr>
      <vt:lpstr>Masks </vt:lpstr>
      <vt:lpstr>What is the meaning behind the mask?</vt:lpstr>
      <vt:lpstr>Respond in your journal</vt:lpstr>
      <vt:lpstr>Kwagiulth Moon Mask with Killer Whales</vt:lpstr>
      <vt:lpstr>Meaning of mask</vt:lpstr>
      <vt:lpstr>Ancestral Mask</vt:lpstr>
      <vt:lpstr>Beaver Mask</vt:lpstr>
      <vt:lpstr>Meaning of mask</vt:lpstr>
      <vt:lpstr>Chief of the Undersea People</vt:lpstr>
      <vt:lpstr>Meaning of mask</vt:lpstr>
      <vt:lpstr>The Orca or Killer Whale</vt:lpstr>
      <vt:lpstr>Meaning of mask</vt:lpstr>
      <vt:lpstr>Slide 13</vt:lpstr>
      <vt:lpstr>King of the Undersea World Mask</vt:lpstr>
      <vt:lpstr>Grouse Mask</vt:lpstr>
      <vt:lpstr>Kwaguilth Merman Mask</vt:lpstr>
      <vt:lpstr>Meaning of mask</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Masks</dc:title>
  <dc:creator>Kimberly</dc:creator>
  <cp:lastModifiedBy>CCSD</cp:lastModifiedBy>
  <cp:revision>26</cp:revision>
  <dcterms:created xsi:type="dcterms:W3CDTF">2011-07-14T22:55:47Z</dcterms:created>
  <dcterms:modified xsi:type="dcterms:W3CDTF">2011-07-18T14:41:04Z</dcterms:modified>
</cp:coreProperties>
</file>