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3" r:id="rId3"/>
    <p:sldId id="278" r:id="rId4"/>
    <p:sldId id="274" r:id="rId5"/>
    <p:sldId id="275" r:id="rId6"/>
    <p:sldId id="276" r:id="rId7"/>
    <p:sldId id="277" r:id="rId8"/>
    <p:sldId id="257" r:id="rId9"/>
    <p:sldId id="258" r:id="rId10"/>
    <p:sldId id="259" r:id="rId11"/>
    <p:sldId id="261" r:id="rId12"/>
    <p:sldId id="279" r:id="rId13"/>
    <p:sldId id="262" r:id="rId14"/>
    <p:sldId id="263" r:id="rId15"/>
    <p:sldId id="264" r:id="rId16"/>
    <p:sldId id="265" r:id="rId17"/>
    <p:sldId id="266" r:id="rId18"/>
    <p:sldId id="267" r:id="rId19"/>
    <p:sldId id="268" r:id="rId20"/>
    <p:sldId id="269" r:id="rId21"/>
    <p:sldId id="270" r:id="rId22"/>
    <p:sldId id="271" r:id="rId23"/>
    <p:sldId id="27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B8A8A8D-C5E9-4D6D-A0D4-2C3B5ED15F3C}" type="datetimeFigureOut">
              <a:rPr lang="en-US" smtClean="0"/>
              <a:t>6/6/2011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ED73FFE-F419-4A1B-AD1A-A577D360029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B8A8A8D-C5E9-4D6D-A0D4-2C3B5ED15F3C}" type="datetimeFigureOut">
              <a:rPr lang="en-US" smtClean="0"/>
              <a:t>6/6/2011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ED73FFE-F419-4A1B-AD1A-A577D360029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B8A8A8D-C5E9-4D6D-A0D4-2C3B5ED15F3C}" type="datetimeFigureOut">
              <a:rPr lang="en-US" smtClean="0"/>
              <a:t>6/6/2011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ED73FFE-F419-4A1B-AD1A-A577D360029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B8A8A8D-C5E9-4D6D-A0D4-2C3B5ED15F3C}" type="datetimeFigureOut">
              <a:rPr lang="en-US" smtClean="0"/>
              <a:t>6/6/2011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ED73FFE-F419-4A1B-AD1A-A577D3600290}"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B8A8A8D-C5E9-4D6D-A0D4-2C3B5ED15F3C}" type="datetimeFigureOut">
              <a:rPr lang="en-US" smtClean="0"/>
              <a:t>6/6/2011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ED73FFE-F419-4A1B-AD1A-A577D3600290}"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B8A8A8D-C5E9-4D6D-A0D4-2C3B5ED15F3C}" type="datetimeFigureOut">
              <a:rPr lang="en-US" smtClean="0"/>
              <a:t>6/6/2011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ED73FFE-F419-4A1B-AD1A-A577D3600290}"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B8A8A8D-C5E9-4D6D-A0D4-2C3B5ED15F3C}" type="datetimeFigureOut">
              <a:rPr lang="en-US" smtClean="0"/>
              <a:t>6/6/2011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0ED73FFE-F419-4A1B-AD1A-A577D360029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0B8A8A8D-C5E9-4D6D-A0D4-2C3B5ED15F3C}" type="datetimeFigureOut">
              <a:rPr lang="en-US" smtClean="0"/>
              <a:t>6/6/2011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0ED73FFE-F419-4A1B-AD1A-A577D3600290}"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B8A8A8D-C5E9-4D6D-A0D4-2C3B5ED15F3C}" type="datetimeFigureOut">
              <a:rPr lang="en-US" smtClean="0"/>
              <a:t>6/6/2011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0ED73FFE-F419-4A1B-AD1A-A577D360029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0B8A8A8D-C5E9-4D6D-A0D4-2C3B5ED15F3C}" type="datetimeFigureOut">
              <a:rPr lang="en-US" smtClean="0"/>
              <a:t>6/6/2011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ED73FFE-F419-4A1B-AD1A-A577D360029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B8A8A8D-C5E9-4D6D-A0D4-2C3B5ED15F3C}" type="datetimeFigureOut">
              <a:rPr lang="en-US" smtClean="0"/>
              <a:t>6/6/2011</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0ED73FFE-F419-4A1B-AD1A-A577D3600290}"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B8A8A8D-C5E9-4D6D-A0D4-2C3B5ED15F3C}" type="datetimeFigureOut">
              <a:rPr lang="en-US" smtClean="0"/>
              <a:t>6/6/2011</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ED73FFE-F419-4A1B-AD1A-A577D360029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amentsoc.org/insects/glossary/terms/species" TargetMode="External"/><Relationship Id="rId7" Type="http://schemas.openxmlformats.org/officeDocument/2006/relationships/hyperlink" Target="http://www.amentsoc.org/insects/glossary/terms/abdomen" TargetMode="External"/><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hyperlink" Target="http://www.amentsoc.org/insects/glossary/terms/thorax" TargetMode="External"/><Relationship Id="rId5" Type="http://schemas.openxmlformats.org/officeDocument/2006/relationships/hyperlink" Target="http://www.amentsoc.org/insects/glossary/terms/head" TargetMode="External"/><Relationship Id="rId4" Type="http://schemas.openxmlformats.org/officeDocument/2006/relationships/hyperlink" Target="http://www.amentsoc.org/insects/glossary/terms/insects"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www.amentsoc.org/insects/glossary/terms/trachea" TargetMode="External"/><Relationship Id="rId2" Type="http://schemas.openxmlformats.org/officeDocument/2006/relationships/hyperlink" Target="http://www.amentsoc.org/insects/fact-files/respiration.html" TargetMode="External"/><Relationship Id="rId1" Type="http://schemas.openxmlformats.org/officeDocument/2006/relationships/slideLayout" Target="../slideLayouts/slideLayout2.xml"/><Relationship Id="rId5" Type="http://schemas.openxmlformats.org/officeDocument/2006/relationships/hyperlink" Target="http://www.amentsoc.org/insects/fact-files/antennae.html" TargetMode="External"/><Relationship Id="rId4" Type="http://schemas.openxmlformats.org/officeDocument/2006/relationships/hyperlink" Target="http://www.amentsoc.org/insects/glossary/terms/compound-eye"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nsect"/>
          <p:cNvPicPr>
            <a:picLocks noChangeAspect="1" noChangeArrowheads="1"/>
          </p:cNvPicPr>
          <p:nvPr/>
        </p:nvPicPr>
        <p:blipFill>
          <a:blip r:embed="rId2" cstate="print"/>
          <a:srcRect/>
          <a:stretch>
            <a:fillRect/>
          </a:stretch>
        </p:blipFill>
        <p:spPr bwMode="auto">
          <a:xfrm>
            <a:off x="228600" y="838200"/>
            <a:ext cx="3838575" cy="2638426"/>
          </a:xfrm>
          <a:prstGeom prst="rect">
            <a:avLst/>
          </a:prstGeom>
          <a:noFill/>
        </p:spPr>
      </p:pic>
      <p:sp>
        <p:nvSpPr>
          <p:cNvPr id="2" name="Title 1"/>
          <p:cNvSpPr>
            <a:spLocks noGrp="1"/>
          </p:cNvSpPr>
          <p:nvPr>
            <p:ph type="ctrTitle"/>
          </p:nvPr>
        </p:nvSpPr>
        <p:spPr/>
        <p:txBody>
          <a:bodyPr/>
          <a:lstStyle/>
          <a:p>
            <a:r>
              <a:rPr lang="en-US" dirty="0" smtClean="0"/>
              <a:t>Insects and Insect Habitats</a:t>
            </a:r>
            <a:endParaRPr lang="en-US" dirty="0"/>
          </a:p>
        </p:txBody>
      </p:sp>
      <p:sp>
        <p:nvSpPr>
          <p:cNvPr id="3" name="Subtitle 2"/>
          <p:cNvSpPr>
            <a:spLocks noGrp="1"/>
          </p:cNvSpPr>
          <p:nvPr>
            <p:ph type="subTitle" idx="1"/>
          </p:nvPr>
        </p:nvSpPr>
        <p:spPr/>
        <p:txBody>
          <a:bodyPr>
            <a:normAutofit fontScale="92500" lnSpcReduction="10000"/>
          </a:bodyPr>
          <a:lstStyle/>
          <a:p>
            <a:pPr algn="just"/>
            <a:r>
              <a:rPr lang="en-US" dirty="0" smtClean="0"/>
              <a:t>Open your class notebook to the next available page and label it with today’s date and the title above.  Now you are ready to begin.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Watch a black widow spider in action.</a:t>
            </a:r>
            <a:endParaRPr lang="en-US" dirty="0"/>
          </a:p>
        </p:txBody>
      </p:sp>
      <p:pic>
        <p:nvPicPr>
          <p:cNvPr id="20482" name="Picture 2" descr="Deadly Attraction"/>
          <p:cNvPicPr>
            <a:picLocks noChangeAspect="1" noChangeArrowheads="1"/>
          </p:cNvPicPr>
          <p:nvPr/>
        </p:nvPicPr>
        <p:blipFill>
          <a:blip r:embed="rId2" cstate="print"/>
          <a:srcRect/>
          <a:stretch>
            <a:fillRect/>
          </a:stretch>
        </p:blipFill>
        <p:spPr bwMode="auto">
          <a:xfrm>
            <a:off x="304800" y="1066800"/>
            <a:ext cx="5810250" cy="3267075"/>
          </a:xfrm>
          <a:prstGeom prst="rect">
            <a:avLst/>
          </a:prstGeom>
          <a:noFill/>
        </p:spPr>
      </p:pic>
      <p:pic>
        <p:nvPicPr>
          <p:cNvPr id="4" name="Picture 2" descr="Black Widow Spider"/>
          <p:cNvPicPr>
            <a:picLocks noChangeAspect="1" noChangeArrowheads="1"/>
          </p:cNvPicPr>
          <p:nvPr/>
        </p:nvPicPr>
        <p:blipFill>
          <a:blip r:embed="rId3" cstate="print"/>
          <a:srcRect/>
          <a:stretch>
            <a:fillRect/>
          </a:stretch>
        </p:blipFill>
        <p:spPr bwMode="auto">
          <a:xfrm>
            <a:off x="3200400" y="3429000"/>
            <a:ext cx="5810250" cy="3267075"/>
          </a:xfrm>
          <a:prstGeom prst="rect">
            <a:avLst/>
          </a:prstGeom>
          <a:noFill/>
        </p:spPr>
      </p:pic>
    </p:spTree>
  </p:cSld>
  <p:clrMapOvr>
    <a:masterClrMapping/>
  </p:clrMapOvr>
  <p:transition spd="slow">
    <p:pull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is the ladybug a farmers delight?</a:t>
            </a:r>
            <a:endParaRPr lang="en-US" dirty="0"/>
          </a:p>
        </p:txBody>
      </p:sp>
      <p:pic>
        <p:nvPicPr>
          <p:cNvPr id="18434" name="Picture 2" descr="Ladybug"/>
          <p:cNvPicPr>
            <a:picLocks noChangeAspect="1" noChangeArrowheads="1"/>
          </p:cNvPicPr>
          <p:nvPr/>
        </p:nvPicPr>
        <p:blipFill>
          <a:blip r:embed="rId2" cstate="print"/>
          <a:srcRect/>
          <a:stretch>
            <a:fillRect/>
          </a:stretch>
        </p:blipFill>
        <p:spPr bwMode="auto">
          <a:xfrm>
            <a:off x="685800" y="1447800"/>
            <a:ext cx="5810250" cy="3267075"/>
          </a:xfrm>
          <a:prstGeom prst="rect">
            <a:avLst/>
          </a:prstGeom>
          <a:noFill/>
        </p:spPr>
      </p:pic>
      <p:sp>
        <p:nvSpPr>
          <p:cNvPr id="4" name="TextBox 3"/>
          <p:cNvSpPr txBox="1"/>
          <p:nvPr/>
        </p:nvSpPr>
        <p:spPr>
          <a:xfrm>
            <a:off x="2362200" y="4572000"/>
            <a:ext cx="6248400" cy="2031325"/>
          </a:xfrm>
          <a:prstGeom prst="rect">
            <a:avLst/>
          </a:prstGeom>
          <a:noFill/>
        </p:spPr>
        <p:txBody>
          <a:bodyPr wrap="square" rtlCol="0">
            <a:spAutoFit/>
          </a:bodyPr>
          <a:lstStyle/>
          <a:p>
            <a:r>
              <a:rPr lang="en-US" dirty="0" smtClean="0"/>
              <a:t>Farmers love them for their appetite. Most ladybugs voraciously consume plant-eating insects, such as aphids, and in doing so they help to protect crops. Ladybugs lay hundreds of eggs in the colonies of aphids and other plant-eating pests. When they hatch, the ladybug larvae immediately begin to feed. By the end of its three-to-six-week life, a ladybug may eat some 5,000 aphids</a:t>
            </a:r>
            <a:endParaRPr lang="en-US" dirty="0"/>
          </a:p>
        </p:txBody>
      </p:sp>
    </p:spTree>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Insect Habitats</a:t>
            </a:r>
            <a:endParaRPr lang="en-US" dirty="0"/>
          </a:p>
        </p:txBody>
      </p:sp>
      <p:sp>
        <p:nvSpPr>
          <p:cNvPr id="3" name="Subtitle 2"/>
          <p:cNvSpPr>
            <a:spLocks noGrp="1"/>
          </p:cNvSpPr>
          <p:nvPr>
            <p:ph type="subTitle" idx="1"/>
          </p:nvPr>
        </p:nvSpPr>
        <p:spPr/>
        <p:txBody>
          <a:bodyPr>
            <a:normAutofit fontScale="92500" lnSpcReduction="10000"/>
          </a:bodyPr>
          <a:lstStyle/>
          <a:p>
            <a:r>
              <a:rPr lang="en-US" dirty="0" smtClean="0"/>
              <a:t>A habitat is a place where living things live and survive.  A habitat has everything that the living thing requires to survive in an environment.</a:t>
            </a:r>
            <a:endParaRPr lang="en-US" dirty="0"/>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Worm</a:t>
            </a:r>
            <a:endParaRPr lang="en-US" dirty="0"/>
          </a:p>
        </p:txBody>
      </p:sp>
      <p:pic>
        <p:nvPicPr>
          <p:cNvPr id="17410" name="Picture 2" descr="http://4.bp.blogspot.com/_w1BrWfOP08A/TOr7WFINJmI/AAAAAAAAELs/cFHS733at70/s1600/week+5+term+4+214.jpg"/>
          <p:cNvPicPr>
            <a:picLocks noChangeAspect="1" noChangeArrowheads="1"/>
          </p:cNvPicPr>
          <p:nvPr/>
        </p:nvPicPr>
        <p:blipFill>
          <a:blip r:embed="rId2" cstate="print"/>
          <a:srcRect/>
          <a:stretch>
            <a:fillRect/>
          </a:stretch>
        </p:blipFill>
        <p:spPr bwMode="auto">
          <a:xfrm>
            <a:off x="1447800" y="1981200"/>
            <a:ext cx="6362700" cy="4371975"/>
          </a:xfrm>
          <a:prstGeom prst="rect">
            <a:avLst/>
          </a:prstGeom>
          <a:noFill/>
        </p:spPr>
      </p:pic>
    </p:spTree>
  </p:cSld>
  <p:clrMapOvr>
    <a:masterClrMapping/>
  </p:clrMapOvr>
  <p:transition spd="slow">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Grasshopper</a:t>
            </a:r>
            <a:endParaRPr lang="en-US" dirty="0"/>
          </a:p>
        </p:txBody>
      </p:sp>
      <p:pic>
        <p:nvPicPr>
          <p:cNvPr id="16386" name="Picture 2" descr="http://www.naturephoto-cz.com/photos/krasensky/grasshopper-0632.jpg"/>
          <p:cNvPicPr>
            <a:picLocks noChangeAspect="1" noChangeArrowheads="1"/>
          </p:cNvPicPr>
          <p:nvPr/>
        </p:nvPicPr>
        <p:blipFill>
          <a:blip r:embed="rId2" cstate="print"/>
          <a:srcRect/>
          <a:stretch>
            <a:fillRect/>
          </a:stretch>
        </p:blipFill>
        <p:spPr bwMode="auto">
          <a:xfrm>
            <a:off x="1905000" y="2133600"/>
            <a:ext cx="5238750" cy="3924301"/>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Jerusalem Cricket</a:t>
            </a:r>
            <a:endParaRPr lang="en-US" dirty="0"/>
          </a:p>
        </p:txBody>
      </p:sp>
      <p:pic>
        <p:nvPicPr>
          <p:cNvPr id="24578" name="Picture 2" descr="http://www.markdery.com/archives/images/blogimage.JPG"/>
          <p:cNvPicPr>
            <a:picLocks noChangeAspect="1" noChangeArrowheads="1"/>
          </p:cNvPicPr>
          <p:nvPr/>
        </p:nvPicPr>
        <p:blipFill>
          <a:blip r:embed="rId2" cstate="print"/>
          <a:srcRect/>
          <a:stretch>
            <a:fillRect/>
          </a:stretch>
        </p:blipFill>
        <p:spPr bwMode="auto">
          <a:xfrm>
            <a:off x="2438400" y="2362200"/>
            <a:ext cx="3286125" cy="2486026"/>
          </a:xfrm>
          <a:prstGeom prst="rect">
            <a:avLst/>
          </a:prstGeom>
          <a:noFill/>
        </p:spPr>
      </p:pic>
    </p:spTree>
  </p:cSld>
  <p:clrMapOvr>
    <a:masterClrMapping/>
  </p:clrMapOvr>
  <p:transition spd="slow">
    <p:zoom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Bee</a:t>
            </a:r>
            <a:endParaRPr lang="en-US" dirty="0"/>
          </a:p>
        </p:txBody>
      </p:sp>
      <p:pic>
        <p:nvPicPr>
          <p:cNvPr id="23554" name="Picture 2" descr="http://www.odinistpressservice.com/wordpress/wp-content/bee-300x119.jpg"/>
          <p:cNvPicPr>
            <a:picLocks noChangeAspect="1" noChangeArrowheads="1"/>
          </p:cNvPicPr>
          <p:nvPr/>
        </p:nvPicPr>
        <p:blipFill>
          <a:blip r:embed="rId2" cstate="print"/>
          <a:srcRect/>
          <a:stretch>
            <a:fillRect/>
          </a:stretch>
        </p:blipFill>
        <p:spPr bwMode="auto">
          <a:xfrm>
            <a:off x="457200" y="1905000"/>
            <a:ext cx="2857500" cy="1133476"/>
          </a:xfrm>
          <a:prstGeom prst="rect">
            <a:avLst/>
          </a:prstGeom>
          <a:noFill/>
        </p:spPr>
      </p:pic>
      <p:pic>
        <p:nvPicPr>
          <p:cNvPr id="23556" name="Picture 4" descr="http://static.guim.co.uk/sys-images/Guardian/Pix/pictures/2009/12/07/beekeepers460.jpg"/>
          <p:cNvPicPr>
            <a:picLocks noChangeAspect="1" noChangeArrowheads="1"/>
          </p:cNvPicPr>
          <p:nvPr/>
        </p:nvPicPr>
        <p:blipFill>
          <a:blip r:embed="rId3" cstate="print"/>
          <a:srcRect/>
          <a:stretch>
            <a:fillRect/>
          </a:stretch>
        </p:blipFill>
        <p:spPr bwMode="auto">
          <a:xfrm>
            <a:off x="3733800" y="2743200"/>
            <a:ext cx="4381500" cy="2628900"/>
          </a:xfrm>
          <a:prstGeom prst="rect">
            <a:avLst/>
          </a:prstGeom>
          <a:noFill/>
        </p:spPr>
      </p:pic>
    </p:spTree>
  </p:cSld>
  <p:clrMapOvr>
    <a:masterClrMapping/>
  </p:clrMapOvr>
  <p:transition spd="slow">
    <p:pull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Yellowjacket</a:t>
            </a:r>
            <a:endParaRPr lang="en-US" dirty="0"/>
          </a:p>
        </p:txBody>
      </p:sp>
      <p:pic>
        <p:nvPicPr>
          <p:cNvPr id="22530" name="Picture 2" descr="http://www.desertusa.com/mag07/oct07/oct07images/Yellowjacket-wasp.jpg"/>
          <p:cNvPicPr>
            <a:picLocks noChangeAspect="1" noChangeArrowheads="1"/>
          </p:cNvPicPr>
          <p:nvPr/>
        </p:nvPicPr>
        <p:blipFill>
          <a:blip r:embed="rId2" cstate="print"/>
          <a:srcRect/>
          <a:stretch>
            <a:fillRect/>
          </a:stretch>
        </p:blipFill>
        <p:spPr bwMode="auto">
          <a:xfrm>
            <a:off x="2514600" y="1905000"/>
            <a:ext cx="4495800" cy="3181350"/>
          </a:xfrm>
          <a:prstGeom prst="rect">
            <a:avLst/>
          </a:prstGeom>
          <a:noFill/>
        </p:spPr>
      </p:pic>
    </p:spTree>
  </p:cSld>
  <p:clrMapOvr>
    <a:masterClrMapping/>
  </p:clrMapOvr>
  <p:transition spd="slow">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River Insect</a:t>
            </a:r>
            <a:endParaRPr lang="en-US" dirty="0"/>
          </a:p>
        </p:txBody>
      </p:sp>
      <p:pic>
        <p:nvPicPr>
          <p:cNvPr id="21506" name="Picture 2" descr="http://www.mtshasta.com/wp-content/uploads/2009/10/095-800x600.JPG"/>
          <p:cNvPicPr>
            <a:picLocks noChangeAspect="1" noChangeArrowheads="1"/>
          </p:cNvPicPr>
          <p:nvPr/>
        </p:nvPicPr>
        <p:blipFill>
          <a:blip r:embed="rId2" cstate="print"/>
          <a:srcRect/>
          <a:stretch>
            <a:fillRect/>
          </a:stretch>
        </p:blipFill>
        <p:spPr bwMode="auto">
          <a:xfrm>
            <a:off x="1447800" y="1981200"/>
            <a:ext cx="6096000" cy="4572000"/>
          </a:xfrm>
          <a:prstGeom prst="rect">
            <a:avLst/>
          </a:prstGeom>
          <a:noFill/>
        </p:spPr>
      </p:pic>
    </p:spTree>
  </p:cSld>
  <p:clrMapOvr>
    <a:masterClrMapping/>
  </p:clrMapOvr>
  <p:transition spd="slow">
    <p:cut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Stick Bugs</a:t>
            </a:r>
            <a:endParaRPr lang="en-US" dirty="0"/>
          </a:p>
        </p:txBody>
      </p:sp>
      <p:pic>
        <p:nvPicPr>
          <p:cNvPr id="29698" name="Picture 2" descr="http://blog.craftzine.com/bug5.jpg"/>
          <p:cNvPicPr>
            <a:picLocks noChangeAspect="1" noChangeArrowheads="1"/>
          </p:cNvPicPr>
          <p:nvPr/>
        </p:nvPicPr>
        <p:blipFill>
          <a:blip r:embed="rId2" cstate="print"/>
          <a:srcRect/>
          <a:stretch>
            <a:fillRect/>
          </a:stretch>
        </p:blipFill>
        <p:spPr bwMode="auto">
          <a:xfrm>
            <a:off x="1752600" y="1905000"/>
            <a:ext cx="5991225" cy="4495800"/>
          </a:xfrm>
          <a:prstGeom prst="rect">
            <a:avLst/>
          </a:prstGeom>
          <a:noFill/>
        </p:spPr>
      </p:pic>
    </p:spTree>
  </p:cSld>
  <p:clrMapOvr>
    <a:masterClrMapping/>
  </p:clrMapOvr>
  <p:transition spd="slow">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to do…</a:t>
            </a:r>
            <a:endParaRPr lang="en-US" dirty="0"/>
          </a:p>
        </p:txBody>
      </p:sp>
      <p:sp>
        <p:nvSpPr>
          <p:cNvPr id="3" name="Subtitle 2"/>
          <p:cNvSpPr>
            <a:spLocks noGrp="1"/>
          </p:cNvSpPr>
          <p:nvPr>
            <p:ph type="subTitle" idx="1"/>
          </p:nvPr>
        </p:nvSpPr>
        <p:spPr/>
        <p:txBody>
          <a:bodyPr>
            <a:normAutofit fontScale="55000" lnSpcReduction="20000"/>
          </a:bodyPr>
          <a:lstStyle/>
          <a:p>
            <a:pPr algn="just"/>
            <a:r>
              <a:rPr lang="en-US" dirty="0" smtClean="0">
                <a:solidFill>
                  <a:srgbClr val="FF0000"/>
                </a:solidFill>
              </a:rPr>
              <a:t>As you review the remaining slides in the </a:t>
            </a:r>
            <a:r>
              <a:rPr lang="en-US" dirty="0" err="1" smtClean="0">
                <a:solidFill>
                  <a:srgbClr val="FF0000"/>
                </a:solidFill>
              </a:rPr>
              <a:t>powerpoint</a:t>
            </a:r>
            <a:r>
              <a:rPr lang="en-US" dirty="0" smtClean="0">
                <a:solidFill>
                  <a:srgbClr val="FF0000"/>
                </a:solidFill>
              </a:rPr>
              <a:t>, take notes.  Pay close attention to the habitat slides.  Take notes, including drawing pictures.  The questions that you want to answer are “What is an insect?” What does the body of an insect look like</a:t>
            </a:r>
            <a:r>
              <a:rPr lang="en-US" smtClean="0">
                <a:solidFill>
                  <a:srgbClr val="FF0000"/>
                </a:solidFill>
              </a:rPr>
              <a:t>?” and “What </a:t>
            </a:r>
            <a:r>
              <a:rPr lang="en-US" dirty="0" smtClean="0">
                <a:solidFill>
                  <a:srgbClr val="FF0000"/>
                </a:solidFill>
              </a:rPr>
              <a:t>do insects require in their habitat to survive?”.  You will use your </a:t>
            </a:r>
            <a:r>
              <a:rPr lang="en-US" dirty="0" err="1" smtClean="0">
                <a:solidFill>
                  <a:srgbClr val="FF0000"/>
                </a:solidFill>
              </a:rPr>
              <a:t>learnings</a:t>
            </a:r>
            <a:r>
              <a:rPr lang="en-US" dirty="0" smtClean="0">
                <a:solidFill>
                  <a:srgbClr val="FF0000"/>
                </a:solidFill>
              </a:rPr>
              <a:t> to create an insect habitat later this week so be very observant.</a:t>
            </a:r>
            <a:endParaRPr lang="en-US" dirty="0">
              <a:solidFill>
                <a:srgbClr val="FF0000"/>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Butterfly</a:t>
            </a:r>
            <a:endParaRPr lang="en-US" dirty="0"/>
          </a:p>
        </p:txBody>
      </p:sp>
      <p:pic>
        <p:nvPicPr>
          <p:cNvPr id="28674" name="Picture 2" descr="http://2.bp.blogspot.com/-gZHDxV5KMyo/TZ5pTLtduJI/AAAAAAAABEI/4vf98dHsDMI/s320/Butterfly.jpg"/>
          <p:cNvPicPr>
            <a:picLocks noChangeAspect="1" noChangeArrowheads="1"/>
          </p:cNvPicPr>
          <p:nvPr/>
        </p:nvPicPr>
        <p:blipFill>
          <a:blip r:embed="rId2" cstate="print"/>
          <a:srcRect/>
          <a:stretch>
            <a:fillRect/>
          </a:stretch>
        </p:blipFill>
        <p:spPr bwMode="auto">
          <a:xfrm>
            <a:off x="838200" y="1524000"/>
            <a:ext cx="2752725" cy="2533651"/>
          </a:xfrm>
          <a:prstGeom prst="rect">
            <a:avLst/>
          </a:prstGeom>
          <a:noFill/>
        </p:spPr>
      </p:pic>
      <p:pic>
        <p:nvPicPr>
          <p:cNvPr id="28676" name="Picture 4" descr="http://cdn.wn.com/ph/img/ea/e9/6c2ae7c40e301f4535e725c3153a-grande.jpg"/>
          <p:cNvPicPr>
            <a:picLocks noChangeAspect="1" noChangeArrowheads="1"/>
          </p:cNvPicPr>
          <p:nvPr/>
        </p:nvPicPr>
        <p:blipFill>
          <a:blip r:embed="rId3" cstate="print"/>
          <a:srcRect/>
          <a:stretch>
            <a:fillRect/>
          </a:stretch>
        </p:blipFill>
        <p:spPr bwMode="auto">
          <a:xfrm>
            <a:off x="3886200" y="2514600"/>
            <a:ext cx="4457700" cy="3343275"/>
          </a:xfrm>
          <a:prstGeom prst="rect">
            <a:avLst/>
          </a:prstGeom>
          <a:noFill/>
        </p:spPr>
      </p:pic>
    </p:spTree>
  </p:cSld>
  <p:clrMapOvr>
    <a:masterClrMapping/>
  </p:clrMapOvr>
  <p:transition spd="slow">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Praying Mantis</a:t>
            </a:r>
            <a:endParaRPr lang="en-US" dirty="0"/>
          </a:p>
        </p:txBody>
      </p:sp>
      <p:pic>
        <p:nvPicPr>
          <p:cNvPr id="27650" name="Picture 2" descr="http://www.dailygalaxy.com/photos/uncategorized/2008/04/27/prayingmantiddarkeyed1280x1024_2.jpg"/>
          <p:cNvPicPr>
            <a:picLocks noChangeAspect="1" noChangeArrowheads="1"/>
          </p:cNvPicPr>
          <p:nvPr/>
        </p:nvPicPr>
        <p:blipFill>
          <a:blip r:embed="rId2" cstate="print"/>
          <a:srcRect/>
          <a:stretch>
            <a:fillRect/>
          </a:stretch>
        </p:blipFill>
        <p:spPr bwMode="auto">
          <a:xfrm>
            <a:off x="2057400" y="1600200"/>
            <a:ext cx="5524500" cy="5038726"/>
          </a:xfrm>
          <a:prstGeom prst="rect">
            <a:avLst/>
          </a:prstGeom>
          <a:noFill/>
        </p:spPr>
      </p:pic>
    </p:spTree>
  </p:cSld>
  <p:clrMapOvr>
    <a:masterClrMapping/>
  </p:clrMapOvr>
  <p:transition spd="slow">
    <p:pull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Leaf Insect</a:t>
            </a:r>
            <a:endParaRPr lang="en-US" dirty="0"/>
          </a:p>
        </p:txBody>
      </p:sp>
      <p:pic>
        <p:nvPicPr>
          <p:cNvPr id="26626" name="Picture 2" descr="http://images.wildmadagascar.org/pictures/andasibe-Mantady/leaf_insect_00.jpg"/>
          <p:cNvPicPr>
            <a:picLocks noChangeAspect="1" noChangeArrowheads="1"/>
          </p:cNvPicPr>
          <p:nvPr/>
        </p:nvPicPr>
        <p:blipFill>
          <a:blip r:embed="rId2" cstate="print"/>
          <a:srcRect/>
          <a:stretch>
            <a:fillRect/>
          </a:stretch>
        </p:blipFill>
        <p:spPr bwMode="auto">
          <a:xfrm>
            <a:off x="1905000" y="2057400"/>
            <a:ext cx="5238750" cy="3438526"/>
          </a:xfrm>
          <a:prstGeom prst="rect">
            <a:avLst/>
          </a:prstGeom>
          <a:noFill/>
        </p:spPr>
      </p:pic>
    </p:spTree>
  </p:cSld>
  <p:clrMapOvr>
    <a:masterClrMapping/>
  </p:clrMapOvr>
  <p:transition spd="slow">
    <p:pull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Snell</a:t>
            </a:r>
            <a:endParaRPr lang="en-US" dirty="0"/>
          </a:p>
        </p:txBody>
      </p:sp>
      <p:pic>
        <p:nvPicPr>
          <p:cNvPr id="25602" name="Picture 2" descr="http://www.uimages.org/wp-content/uploads/2011/05/insects_015.jpg"/>
          <p:cNvPicPr>
            <a:picLocks noChangeAspect="1" noChangeArrowheads="1"/>
          </p:cNvPicPr>
          <p:nvPr/>
        </p:nvPicPr>
        <p:blipFill>
          <a:blip r:embed="rId2" cstate="print"/>
          <a:srcRect/>
          <a:stretch>
            <a:fillRect/>
          </a:stretch>
        </p:blipFill>
        <p:spPr bwMode="auto">
          <a:xfrm>
            <a:off x="1447800" y="1752600"/>
            <a:ext cx="6096000" cy="4572000"/>
          </a:xfrm>
          <a:prstGeom prst="rect">
            <a:avLst/>
          </a:prstGeom>
          <a:noFill/>
        </p:spPr>
      </p:pic>
    </p:spTree>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a:t>An insect always </a:t>
            </a:r>
            <a:r>
              <a:rPr lang="en-US" dirty="0" smtClean="0"/>
              <a:t>has </a:t>
            </a:r>
            <a:r>
              <a:rPr lang="en-US" dirty="0"/>
              <a:t>2 antennas and 3 body parts. Most of them have wings and can fly. All insects have 6 or more legs</a:t>
            </a:r>
            <a:r>
              <a:rPr lang="en-US" dirty="0" smtClean="0"/>
              <a:t>.</a:t>
            </a:r>
          </a:p>
          <a:p>
            <a:endParaRPr lang="en-US" dirty="0" smtClean="0"/>
          </a:p>
          <a:p>
            <a:r>
              <a:rPr lang="en-US" dirty="0" smtClean="0"/>
              <a:t>Insects belong to a special group called </a:t>
            </a:r>
            <a:r>
              <a:rPr lang="en-US" dirty="0" err="1" smtClean="0"/>
              <a:t>Anthropods</a:t>
            </a:r>
            <a:r>
              <a:rPr lang="en-US" dirty="0" smtClean="0"/>
              <a:t>.</a:t>
            </a:r>
            <a:endParaRPr lang="en-US" dirty="0"/>
          </a:p>
          <a:p>
            <a:endParaRPr lang="en-US" dirty="0" smtClean="0"/>
          </a:p>
          <a:p>
            <a:r>
              <a:rPr lang="en-US" dirty="0"/>
              <a:t/>
            </a:r>
            <a:br>
              <a:rPr lang="en-US" dirty="0"/>
            </a:br>
            <a:r>
              <a:rPr lang="en-US" dirty="0"/>
              <a:t/>
            </a:r>
            <a:br>
              <a:rPr lang="en-US" dirty="0"/>
            </a:br>
            <a:r>
              <a:rPr lang="en-US" dirty="0"/>
              <a:t/>
            </a:r>
            <a:br>
              <a:rPr lang="en-US" dirty="0"/>
            </a:br>
            <a:endParaRPr lang="en-US" dirty="0"/>
          </a:p>
          <a:p>
            <a:endParaRPr lang="en-US" dirty="0"/>
          </a:p>
        </p:txBody>
      </p:sp>
      <p:sp>
        <p:nvSpPr>
          <p:cNvPr id="2" name="Title 1"/>
          <p:cNvSpPr>
            <a:spLocks noGrp="1"/>
          </p:cNvSpPr>
          <p:nvPr>
            <p:ph type="title"/>
          </p:nvPr>
        </p:nvSpPr>
        <p:spPr/>
        <p:txBody>
          <a:bodyPr>
            <a:normAutofit fontScale="90000"/>
          </a:bodyPr>
          <a:lstStyle/>
          <a:p>
            <a:r>
              <a:rPr lang="en-US" dirty="0" smtClean="0"/>
              <a:t>What makes an insect an insect?</a:t>
            </a:r>
            <a:endParaRPr lang="en-US" dirty="0"/>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www.amentsoc.org/images/insect-body-structure.jpg"/>
          <p:cNvPicPr>
            <a:picLocks noChangeAspect="1" noChangeArrowheads="1"/>
          </p:cNvPicPr>
          <p:nvPr/>
        </p:nvPicPr>
        <p:blipFill>
          <a:blip r:embed="rId2" cstate="print"/>
          <a:srcRect/>
          <a:stretch>
            <a:fillRect/>
          </a:stretch>
        </p:blipFill>
        <p:spPr bwMode="auto">
          <a:xfrm>
            <a:off x="304800" y="1676400"/>
            <a:ext cx="5238750" cy="3486151"/>
          </a:xfrm>
          <a:prstGeom prst="rect">
            <a:avLst/>
          </a:prstGeom>
          <a:noFill/>
        </p:spPr>
      </p:pic>
      <p:sp>
        <p:nvSpPr>
          <p:cNvPr id="2" name="Title 1"/>
          <p:cNvSpPr>
            <a:spLocks noGrp="1"/>
          </p:cNvSpPr>
          <p:nvPr>
            <p:ph type="title"/>
          </p:nvPr>
        </p:nvSpPr>
        <p:spPr/>
        <p:txBody>
          <a:bodyPr>
            <a:normAutofit fontScale="90000"/>
          </a:bodyPr>
          <a:lstStyle/>
          <a:p>
            <a:r>
              <a:rPr lang="en-US" dirty="0"/>
              <a:t/>
            </a:r>
            <a:br>
              <a:rPr lang="en-US" dirty="0"/>
            </a:br>
            <a:r>
              <a:rPr lang="en-US" dirty="0" smtClean="0"/>
              <a:t>The Insect Body</a:t>
            </a:r>
            <a:endParaRPr lang="en-US" dirty="0"/>
          </a:p>
        </p:txBody>
      </p:sp>
      <p:sp>
        <p:nvSpPr>
          <p:cNvPr id="4" name="TextBox 3"/>
          <p:cNvSpPr txBox="1"/>
          <p:nvPr/>
        </p:nvSpPr>
        <p:spPr>
          <a:xfrm>
            <a:off x="5562600" y="4800600"/>
            <a:ext cx="3232731" cy="1938992"/>
          </a:xfrm>
          <a:prstGeom prst="rect">
            <a:avLst/>
          </a:prstGeom>
          <a:noFill/>
        </p:spPr>
        <p:txBody>
          <a:bodyPr wrap="square" rtlCol="0">
            <a:spAutoFit/>
          </a:bodyPr>
          <a:lstStyle/>
          <a:p>
            <a:r>
              <a:rPr lang="en-US" sz="1200" b="1" dirty="0" smtClean="0"/>
              <a:t>Insects</a:t>
            </a:r>
            <a:r>
              <a:rPr lang="en-US" sz="1200" dirty="0" smtClean="0"/>
              <a:t> are the most numerous life form on the planet (in terms of number of </a:t>
            </a:r>
            <a:r>
              <a:rPr lang="en-US" sz="1200" u="sng" dirty="0" smtClean="0">
                <a:hlinkClick r:id="rId3" tooltip="Look up 'species' in the Entomologists' Glossary"/>
              </a:rPr>
              <a:t>species</a:t>
            </a:r>
            <a:r>
              <a:rPr lang="en-US" sz="1200" dirty="0" smtClean="0"/>
              <a:t>). Approximately seven out of every eight living species are </a:t>
            </a:r>
            <a:r>
              <a:rPr lang="en-US" sz="1200" u="sng" dirty="0" smtClean="0">
                <a:hlinkClick r:id="rId4" tooltip="Look up 'insects' in the Entomologists' Glossary"/>
              </a:rPr>
              <a:t>insects</a:t>
            </a:r>
            <a:r>
              <a:rPr lang="en-US" sz="1200" dirty="0" smtClean="0"/>
              <a:t>. Insects show a number of characteristics, the three by which they are most easily recognized are:-</a:t>
            </a:r>
            <a:br>
              <a:rPr lang="en-US" sz="1200" dirty="0" smtClean="0"/>
            </a:br>
            <a:r>
              <a:rPr lang="en-US" sz="1200" dirty="0" smtClean="0"/>
              <a:t>The body is divided into three distinct</a:t>
            </a:r>
            <a:r>
              <a:rPr lang="en-US" dirty="0" smtClean="0"/>
              <a:t> </a:t>
            </a:r>
            <a:r>
              <a:rPr lang="en-US" sz="1200" dirty="0" smtClean="0"/>
              <a:t>regions - </a:t>
            </a:r>
            <a:r>
              <a:rPr lang="en-US" sz="1200" b="1" u="sng" dirty="0" smtClean="0">
                <a:hlinkClick r:id="rId5" tooltip="Look up 'head' in the Entomologists' Glossary"/>
              </a:rPr>
              <a:t>head</a:t>
            </a:r>
            <a:r>
              <a:rPr lang="en-US" sz="1200" dirty="0" smtClean="0"/>
              <a:t>, </a:t>
            </a:r>
            <a:r>
              <a:rPr lang="en-US" sz="1200" b="1" u="sng" dirty="0" smtClean="0">
                <a:hlinkClick r:id="rId6" tooltip="Look up 'thorax' in the Entomologists' Glossary"/>
              </a:rPr>
              <a:t>thorax</a:t>
            </a:r>
            <a:r>
              <a:rPr lang="en-US" sz="1200" dirty="0" smtClean="0"/>
              <a:t>, and </a:t>
            </a:r>
            <a:r>
              <a:rPr lang="en-US" sz="1200" b="1" u="sng" dirty="0" smtClean="0">
                <a:hlinkClick r:id="rId7" tooltip="Look up 'abdomen' in the Entomologists' Glossary"/>
              </a:rPr>
              <a:t>abdomen</a:t>
            </a:r>
            <a:r>
              <a:rPr lang="en-US" sz="1200" dirty="0" smtClean="0"/>
              <a:t>. </a:t>
            </a:r>
            <a:r>
              <a:rPr lang="en-US" dirty="0" smtClean="0"/>
              <a:t/>
            </a:r>
            <a:br>
              <a:rPr lang="en-US" dirty="0" smtClean="0"/>
            </a:br>
            <a:endParaRPr lang="en-US" dirty="0"/>
          </a:p>
        </p:txBody>
      </p:sp>
    </p:spTree>
  </p:cSld>
  <p:clrMapOvr>
    <a:masterClrMapping/>
  </p:clrMapOvr>
  <p:transition spd="slow">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Insect Leg</a:t>
            </a:r>
            <a:endParaRPr lang="en-US" dirty="0"/>
          </a:p>
        </p:txBody>
      </p:sp>
      <p:pic>
        <p:nvPicPr>
          <p:cNvPr id="32770" name="Picture 2" descr="An illustration of the general structure of an insect leg."/>
          <p:cNvPicPr>
            <a:picLocks noChangeAspect="1" noChangeArrowheads="1"/>
          </p:cNvPicPr>
          <p:nvPr/>
        </p:nvPicPr>
        <p:blipFill>
          <a:blip r:embed="rId2" cstate="print"/>
          <a:srcRect/>
          <a:stretch>
            <a:fillRect/>
          </a:stretch>
        </p:blipFill>
        <p:spPr bwMode="auto">
          <a:xfrm>
            <a:off x="1905000" y="2438400"/>
            <a:ext cx="2276475" cy="2581276"/>
          </a:xfrm>
          <a:prstGeom prst="rect">
            <a:avLst/>
          </a:prstGeom>
          <a:noFill/>
        </p:spPr>
      </p:pic>
      <p:sp>
        <p:nvSpPr>
          <p:cNvPr id="4" name="TextBox 3"/>
          <p:cNvSpPr txBox="1"/>
          <p:nvPr/>
        </p:nvSpPr>
        <p:spPr>
          <a:xfrm>
            <a:off x="5943600" y="2667000"/>
            <a:ext cx="1251531" cy="3693319"/>
          </a:xfrm>
          <a:prstGeom prst="rect">
            <a:avLst/>
          </a:prstGeom>
          <a:noFill/>
        </p:spPr>
        <p:txBody>
          <a:bodyPr wrap="square" rtlCol="0">
            <a:spAutoFit/>
          </a:bodyPr>
          <a:lstStyle/>
          <a:p>
            <a:r>
              <a:rPr lang="en-US" sz="1200" dirty="0"/>
              <a:t>There are three pairs of walking legs on the thorax, one pair to each segment. The legs show a very characteristic structure, but this is often modified to </a:t>
            </a:r>
            <a:r>
              <a:rPr lang="en-US" sz="1200" dirty="0" smtClean="0"/>
              <a:t>fulfill </a:t>
            </a:r>
            <a:r>
              <a:rPr lang="en-US" sz="1200" dirty="0"/>
              <a:t>a variety of tasks, e.g. swimming or holding of prey. The </a:t>
            </a:r>
            <a:r>
              <a:rPr lang="en-US" sz="1200" i="1" dirty="0" smtClean="0"/>
              <a:t>generalized</a:t>
            </a:r>
            <a:r>
              <a:rPr lang="en-US" sz="1200" dirty="0" smtClean="0"/>
              <a:t> </a:t>
            </a:r>
            <a:r>
              <a:rPr lang="en-US" sz="1200" dirty="0"/>
              <a:t>structure of an insect leg:-</a:t>
            </a:r>
            <a:r>
              <a:rPr lang="en-US" dirty="0"/>
              <a:t/>
            </a:r>
            <a:br>
              <a:rPr lang="en-US" dirty="0"/>
            </a:br>
            <a:endParaRPr lang="en-US" dirty="0"/>
          </a:p>
        </p:txBody>
      </p:sp>
    </p:spTree>
  </p:cSld>
  <p:clrMapOvr>
    <a:masterClrMapping/>
  </p:clrMapOvr>
  <p:transition spd="slow">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Insect Wing</a:t>
            </a:r>
            <a:endParaRPr lang="en-US" dirty="0"/>
          </a:p>
        </p:txBody>
      </p:sp>
      <p:pic>
        <p:nvPicPr>
          <p:cNvPr id="33794" name="Picture 2" descr="An illustration of the general structure of an insect wing."/>
          <p:cNvPicPr>
            <a:picLocks noChangeAspect="1" noChangeArrowheads="1"/>
          </p:cNvPicPr>
          <p:nvPr/>
        </p:nvPicPr>
        <p:blipFill>
          <a:blip r:embed="rId2" cstate="print"/>
          <a:srcRect/>
          <a:stretch>
            <a:fillRect/>
          </a:stretch>
        </p:blipFill>
        <p:spPr bwMode="auto">
          <a:xfrm>
            <a:off x="1828800" y="2514600"/>
            <a:ext cx="5962650" cy="3171826"/>
          </a:xfrm>
          <a:prstGeom prst="rect">
            <a:avLst/>
          </a:prstGeom>
          <a:noFill/>
        </p:spPr>
      </p:pic>
    </p:spTree>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r>
              <a:rPr lang="en-US" b="1" dirty="0"/>
              <a:t>Respiration</a:t>
            </a:r>
          </a:p>
          <a:p>
            <a:r>
              <a:rPr lang="en-US" u="sng" dirty="0">
                <a:hlinkClick r:id="rId2"/>
              </a:rPr>
              <a:t>Insects 'breathe'</a:t>
            </a:r>
            <a:r>
              <a:rPr lang="en-US" dirty="0"/>
              <a:t> through a system of branching tubes, the </a:t>
            </a:r>
            <a:r>
              <a:rPr lang="en-US" u="sng" dirty="0">
                <a:hlinkClick r:id="rId3" tooltip="Look up 'trachea' in the Entomologists' Glossary"/>
              </a:rPr>
              <a:t>trachea</a:t>
            </a:r>
            <a:r>
              <a:rPr lang="en-US" dirty="0"/>
              <a:t>. Oxygen and carbon dioxide move along these by a process called diffusion. </a:t>
            </a:r>
            <a:r>
              <a:rPr lang="en-US" dirty="0" smtClean="0"/>
              <a:t>It </a:t>
            </a:r>
            <a:r>
              <a:rPr lang="en-US" dirty="0"/>
              <a:t>is this method of 'breathing' which stops insects from getting very large. The insect body cannot get bigger than a diameter of about three </a:t>
            </a:r>
            <a:r>
              <a:rPr lang="en-US" dirty="0" smtClean="0"/>
              <a:t>centimeters. </a:t>
            </a:r>
            <a:r>
              <a:rPr lang="en-US" dirty="0"/>
              <a:t>Above this size diffusion of oxygen into the body tissues becomes too inefficient for the insect to live.</a:t>
            </a:r>
          </a:p>
          <a:p>
            <a:endParaRPr lang="en-US" b="1" dirty="0" smtClean="0"/>
          </a:p>
          <a:p>
            <a:r>
              <a:rPr lang="en-US" b="1" dirty="0" smtClean="0"/>
              <a:t>Vision</a:t>
            </a:r>
            <a:endParaRPr lang="en-US" b="1" dirty="0"/>
          </a:p>
          <a:p>
            <a:r>
              <a:rPr lang="en-US" dirty="0"/>
              <a:t>The head bears a pair of </a:t>
            </a:r>
            <a:r>
              <a:rPr lang="en-US" u="sng" dirty="0">
                <a:hlinkClick r:id="rId4" tooltip="Look up 'compound eyes' in the Entomologists' Glossary"/>
              </a:rPr>
              <a:t>compound eyes</a:t>
            </a:r>
            <a:r>
              <a:rPr lang="en-US" dirty="0"/>
              <a:t>. These consist of a number of individual 'eyes', each of which produces a separate image. Hence the overall picture that the insect sees is made up of a series of dots. </a:t>
            </a:r>
          </a:p>
          <a:p>
            <a:endParaRPr lang="en-US" b="1" dirty="0" smtClean="0"/>
          </a:p>
          <a:p>
            <a:r>
              <a:rPr lang="en-US" b="1" dirty="0" smtClean="0"/>
              <a:t>Antennae</a:t>
            </a:r>
            <a:endParaRPr lang="en-US" b="1" dirty="0"/>
          </a:p>
          <a:p>
            <a:r>
              <a:rPr lang="en-US" dirty="0"/>
              <a:t>The </a:t>
            </a:r>
            <a:r>
              <a:rPr lang="en-US" u="sng" dirty="0">
                <a:hlinkClick r:id="rId5"/>
              </a:rPr>
              <a:t>antennae</a:t>
            </a:r>
            <a:r>
              <a:rPr lang="en-US" dirty="0"/>
              <a:t> (or 'feelers') are mainly organs of smell and taste. They do have other functions in certain insects, e.g. they may be used to detect air currents. </a:t>
            </a:r>
          </a:p>
          <a:p>
            <a:endParaRPr lang="en-US" dirty="0"/>
          </a:p>
        </p:txBody>
      </p:sp>
      <p:sp>
        <p:nvSpPr>
          <p:cNvPr id="2" name="Title 1"/>
          <p:cNvSpPr>
            <a:spLocks noGrp="1"/>
          </p:cNvSpPr>
          <p:nvPr>
            <p:ph type="title"/>
          </p:nvPr>
        </p:nvSpPr>
        <p:spPr/>
        <p:txBody>
          <a:bodyPr/>
          <a:lstStyle/>
          <a:p>
            <a:r>
              <a:rPr lang="en-US" dirty="0" smtClean="0"/>
              <a:t>More Facts About Insect Bodies</a:t>
            </a:r>
            <a:endParaRPr lang="en-US" dirty="0"/>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Eerie Animals…</a:t>
            </a:r>
            <a:endParaRPr lang="en-US" dirty="0"/>
          </a:p>
        </p:txBody>
      </p:sp>
      <p:pic>
        <p:nvPicPr>
          <p:cNvPr id="10242" name="Picture 2" descr="Photo: A tarantula feeding"/>
          <p:cNvPicPr>
            <a:picLocks noChangeAspect="1" noChangeArrowheads="1"/>
          </p:cNvPicPr>
          <p:nvPr/>
        </p:nvPicPr>
        <p:blipFill>
          <a:blip r:embed="rId2" cstate="print"/>
          <a:srcRect/>
          <a:stretch>
            <a:fillRect/>
          </a:stretch>
        </p:blipFill>
        <p:spPr bwMode="auto">
          <a:xfrm>
            <a:off x="838200" y="1676400"/>
            <a:ext cx="5810250" cy="3267075"/>
          </a:xfrm>
          <a:prstGeom prst="rect">
            <a:avLst/>
          </a:prstGeom>
          <a:noFill/>
        </p:spPr>
      </p:pic>
      <p:sp>
        <p:nvSpPr>
          <p:cNvPr id="7" name="TextBox 6"/>
          <p:cNvSpPr txBox="1"/>
          <p:nvPr/>
        </p:nvSpPr>
        <p:spPr>
          <a:xfrm>
            <a:off x="3048000" y="5181600"/>
            <a:ext cx="5105400" cy="1200329"/>
          </a:xfrm>
          <a:prstGeom prst="rect">
            <a:avLst/>
          </a:prstGeom>
          <a:noFill/>
        </p:spPr>
        <p:txBody>
          <a:bodyPr wrap="square" rtlCol="0">
            <a:spAutoFit/>
          </a:bodyPr>
          <a:lstStyle/>
          <a:p>
            <a:r>
              <a:rPr lang="en-US" b="1" dirty="0" smtClean="0"/>
              <a:t>Tarantula Feeding</a:t>
            </a:r>
          </a:p>
          <a:p>
            <a:r>
              <a:rPr lang="en-US" dirty="0" smtClean="0"/>
              <a:t>The tarantula's appearance is worse than its bite. Tarantula venom is weaker than that of a honeybee and, though painful, is virtually harmless to humans.</a:t>
            </a:r>
            <a:endParaRPr lang="en-US" dirty="0"/>
          </a:p>
        </p:txBody>
      </p:sp>
    </p:spTree>
  </p:cSld>
  <p:clrMapOvr>
    <a:masterClrMapping/>
  </p:clrMapOvr>
  <p:transition spd="slow">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fireflies produce that signature glow?</a:t>
            </a:r>
            <a:endParaRPr lang="en-US" dirty="0"/>
          </a:p>
        </p:txBody>
      </p:sp>
      <p:pic>
        <p:nvPicPr>
          <p:cNvPr id="15362" name="Picture 2" descr="Light Up My Life"/>
          <p:cNvPicPr>
            <a:picLocks noChangeAspect="1" noChangeArrowheads="1"/>
          </p:cNvPicPr>
          <p:nvPr/>
        </p:nvPicPr>
        <p:blipFill>
          <a:blip r:embed="rId2" cstate="print"/>
          <a:srcRect/>
          <a:stretch>
            <a:fillRect/>
          </a:stretch>
        </p:blipFill>
        <p:spPr bwMode="auto">
          <a:xfrm>
            <a:off x="381000" y="1752600"/>
            <a:ext cx="5810250" cy="3267075"/>
          </a:xfrm>
          <a:prstGeom prst="rect">
            <a:avLst/>
          </a:prstGeom>
          <a:noFill/>
        </p:spPr>
      </p:pic>
      <p:sp>
        <p:nvSpPr>
          <p:cNvPr id="4" name="TextBox 3"/>
          <p:cNvSpPr txBox="1"/>
          <p:nvPr/>
        </p:nvSpPr>
        <p:spPr>
          <a:xfrm>
            <a:off x="2971800" y="4272677"/>
            <a:ext cx="5823531" cy="2585323"/>
          </a:xfrm>
          <a:prstGeom prst="rect">
            <a:avLst/>
          </a:prstGeom>
          <a:noFill/>
        </p:spPr>
        <p:txBody>
          <a:bodyPr wrap="square" rtlCol="0">
            <a:spAutoFit/>
          </a:bodyPr>
          <a:lstStyle/>
          <a:p>
            <a:r>
              <a:rPr lang="en-US" dirty="0" smtClean="0"/>
              <a:t>Fireflies have dedicated light organs that are located under their abdomens. The insects take in oxygen and, inside special cells, combine it with a substance called </a:t>
            </a:r>
            <a:r>
              <a:rPr lang="en-US" dirty="0" err="1" smtClean="0"/>
              <a:t>luciferin</a:t>
            </a:r>
            <a:r>
              <a:rPr lang="en-US" dirty="0" smtClean="0"/>
              <a:t> to produce light with almost no heat.  Firefly light flashes in patterns that are unique to each species. Each blinking pattern is an optical signal that helps fireflies find potential mates. Firefly light may also serve as a defense mechanism that flashes a clear warning of the insect's unappetizing taste. </a:t>
            </a:r>
            <a:endParaRPr lang="en-US" dirty="0"/>
          </a:p>
        </p:txBody>
      </p:sp>
    </p:spTree>
  </p:cSld>
  <p:clrMapOvr>
    <a:masterClrMapping/>
  </p:clrMapOvr>
  <p:transition spd="slow">
    <p:pull dir="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50</TotalTime>
  <Words>681</Words>
  <Application>Microsoft Office PowerPoint</Application>
  <PresentationFormat>On-screen Show (4:3)</PresentationFormat>
  <Paragraphs>45</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Concourse</vt:lpstr>
      <vt:lpstr>Insects and Insect Habitats</vt:lpstr>
      <vt:lpstr>What to do…</vt:lpstr>
      <vt:lpstr>What makes an insect an insect?</vt:lpstr>
      <vt:lpstr> The Insect Body</vt:lpstr>
      <vt:lpstr>Insect Leg</vt:lpstr>
      <vt:lpstr>Insect Wing</vt:lpstr>
      <vt:lpstr>More Facts About Insect Bodies</vt:lpstr>
      <vt:lpstr>Eerie Animals…</vt:lpstr>
      <vt:lpstr>How do fireflies produce that signature glow?</vt:lpstr>
      <vt:lpstr>Watch a black widow spider in action.</vt:lpstr>
      <vt:lpstr>Why is the ladybug a farmers delight?</vt:lpstr>
      <vt:lpstr>Insect Habitats</vt:lpstr>
      <vt:lpstr>Worm</vt:lpstr>
      <vt:lpstr>Grasshopper</vt:lpstr>
      <vt:lpstr>Jerusalem Cricket</vt:lpstr>
      <vt:lpstr>Bee</vt:lpstr>
      <vt:lpstr>Yellowjacket</vt:lpstr>
      <vt:lpstr>River Insect</vt:lpstr>
      <vt:lpstr>Stick Bugs</vt:lpstr>
      <vt:lpstr>Butterfly</vt:lpstr>
      <vt:lpstr>Praying Mantis</vt:lpstr>
      <vt:lpstr>Leaf Insect</vt:lpstr>
      <vt:lpstr>Snell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Insect Habitats</dc:title>
  <dc:creator>Tonya</dc:creator>
  <cp:lastModifiedBy>Tonya</cp:lastModifiedBy>
  <cp:revision>6</cp:revision>
  <dcterms:created xsi:type="dcterms:W3CDTF">2011-06-07T04:19:47Z</dcterms:created>
  <dcterms:modified xsi:type="dcterms:W3CDTF">2011-06-07T05:10:11Z</dcterms:modified>
</cp:coreProperties>
</file>